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10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2.png" ContentType="image/png"/>
  <Override PartName="/ppt/media/image1.tif" ContentType="image/tiff"/>
  <Override PartName="/ppt/media/image4.tif" ContentType="image/tiff"/>
  <Override PartName="/ppt/media/image3.tif" ContentType="image/tiff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slideLayouts/_rels/slideLayout4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3004800" cy="97536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270080" y="3225960"/>
            <a:ext cx="10464120" cy="1530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1270080" y="3225960"/>
            <a:ext cx="10464120" cy="1530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70080" y="3225960"/>
            <a:ext cx="10464120" cy="1530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70080" y="3225960"/>
            <a:ext cx="10464120" cy="1530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CA" sz="1800" spc="-1" strike="noStrike">
                <a:latin typeface="Arial"/>
              </a:rPr>
              <a:t>Cliquez pour éditer le format du texte-titre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3200" spc="-1" strike="noStrike">
                <a:latin typeface="Arial"/>
              </a:rPr>
              <a:t>Cliquez pour éditer le format du plan de texte</a:t>
            </a:r>
            <a:endParaRPr b="0" lang="fr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2800" spc="-1" strike="noStrike">
                <a:latin typeface="Arial"/>
              </a:rPr>
              <a:t>Second niveau de plan</a:t>
            </a:r>
            <a:endParaRPr b="0" lang="fr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400" spc="-1" strike="noStrike">
                <a:latin typeface="Arial"/>
              </a:rPr>
              <a:t>Troisième niveau de plan</a:t>
            </a:r>
            <a:endParaRPr b="0" lang="fr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2000" spc="-1" strike="noStrike">
                <a:latin typeface="Arial"/>
              </a:rPr>
              <a:t>Quatrième niveau de plan</a:t>
            </a:r>
            <a:endParaRPr b="0" lang="fr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latin typeface="Arial"/>
              </a:rPr>
              <a:t>Cinquième niveau de plan</a:t>
            </a:r>
            <a:endParaRPr b="0" lang="fr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latin typeface="Arial"/>
              </a:rPr>
              <a:t>Sixième niveau de plan</a:t>
            </a:r>
            <a:endParaRPr b="0" lang="fr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latin typeface="Arial"/>
              </a:rPr>
              <a:t>Septième niveau de plan</a:t>
            </a:r>
            <a:endParaRPr b="0" lang="fr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 1"/>
          <p:cNvSpPr/>
          <p:nvPr/>
        </p:nvSpPr>
        <p:spPr>
          <a:xfrm>
            <a:off x="6502320" y="0"/>
            <a:ext cx="0" cy="286560"/>
          </a:xfrm>
          <a:prstGeom prst="line">
            <a:avLst/>
          </a:prstGeom>
          <a:ln w="12600">
            <a:solidFill>
              <a:srgbClr val="2bfb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Line 2"/>
          <p:cNvSpPr/>
          <p:nvPr/>
        </p:nvSpPr>
        <p:spPr>
          <a:xfrm>
            <a:off x="6470280" y="9466560"/>
            <a:ext cx="0" cy="286920"/>
          </a:xfrm>
          <a:prstGeom prst="line">
            <a:avLst/>
          </a:prstGeom>
          <a:ln w="12600">
            <a:solidFill>
              <a:srgbClr val="2bfb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CA" sz="1800" spc="-1" strike="noStrike">
                <a:latin typeface="Arial"/>
              </a:rPr>
              <a:t>Cliquez pour éditer le format du texte-titre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Cliquez pour éditer le format du plan de texte</a:t>
            </a:r>
            <a:endParaRPr b="0" lang="fr-CA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latin typeface="Arial"/>
              </a:rPr>
              <a:t>Second niveau de plan</a:t>
            </a:r>
            <a:endParaRPr b="0" lang="fr-CA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Troisième niveau de plan</a:t>
            </a:r>
            <a:endParaRPr b="0" lang="fr-CA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latin typeface="Arial"/>
              </a:rPr>
              <a:t>Quatrième niveau de plan</a:t>
            </a:r>
            <a:endParaRPr b="0" lang="fr-CA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Cinquième niveau de plan</a:t>
            </a:r>
            <a:endParaRPr b="0" lang="fr-CA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Sixième niveau de plan</a:t>
            </a:r>
            <a:endParaRPr b="0" lang="fr-CA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Septième niveau de plan</a:t>
            </a:r>
            <a:endParaRPr b="0" lang="fr-CA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CA" sz="1800" spc="-1" strike="noStrike">
                <a:latin typeface="Arial"/>
              </a:rPr>
              <a:t>Cliquez pour éditer le format du texte-titre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Cliquez pour éditer le format du plan de texte</a:t>
            </a:r>
            <a:endParaRPr b="0" lang="fr-CA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latin typeface="Arial"/>
              </a:rPr>
              <a:t>Second niveau de plan</a:t>
            </a:r>
            <a:endParaRPr b="0" lang="fr-CA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Troisième niveau de plan</a:t>
            </a:r>
            <a:endParaRPr b="0" lang="fr-CA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latin typeface="Arial"/>
              </a:rPr>
              <a:t>Quatrième niveau de plan</a:t>
            </a:r>
            <a:endParaRPr b="0" lang="fr-CA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Cinquième niveau de plan</a:t>
            </a:r>
            <a:endParaRPr b="0" lang="fr-CA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Sixième niveau de plan</a:t>
            </a:r>
            <a:endParaRPr b="0" lang="fr-CA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Septième niveau de plan</a:t>
            </a:r>
            <a:endParaRPr b="0" lang="fr-CA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270080" y="3225960"/>
            <a:ext cx="10464120" cy="3301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CA" sz="1800" spc="-1" strike="noStrike">
                <a:latin typeface="Arial"/>
              </a:rPr>
              <a:t>Cliquez pour éditer le format du texte-titre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Cliquez pour éditer le format du plan de texte</a:t>
            </a:r>
            <a:endParaRPr b="0" lang="fr-CA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latin typeface="Arial"/>
              </a:rPr>
              <a:t>Second niveau de plan</a:t>
            </a:r>
            <a:endParaRPr b="0" lang="fr-CA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Troisième niveau de plan</a:t>
            </a:r>
            <a:endParaRPr b="0" lang="fr-CA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latin typeface="Arial"/>
              </a:rPr>
              <a:t>Quatrième niveau de plan</a:t>
            </a:r>
            <a:endParaRPr b="0" lang="fr-CA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Cinquième niveau de plan</a:t>
            </a:r>
            <a:endParaRPr b="0" lang="fr-CA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Sixième niveau de plan</a:t>
            </a:r>
            <a:endParaRPr b="0" lang="fr-CA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Septième niveau de plan</a:t>
            </a:r>
            <a:endParaRPr b="0" lang="fr-CA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dot-layer.github.io/charte-osbl/" TargetMode="External"/><Relationship Id="rId2" Type="http://schemas.openxmlformats.org/officeDocument/2006/relationships/image" Target="../media/image3.tif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github.com/dot-layer/community" TargetMode="External"/><Relationship Id="rId2" Type="http://schemas.openxmlformats.org/officeDocument/2006/relationships/hyperlink" Target="https://github.com/dot-layer/accounting" TargetMode="External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dot-layer/community" TargetMode="External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github.com/dot-layer/community" TargetMode="External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ithub.com/dot-layer/community" TargetMode="External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952560" y="254160"/>
            <a:ext cx="11099160" cy="21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8000" spc="-1" strike="noStrike">
                <a:solidFill>
                  <a:srgbClr val="000000"/>
                </a:solidFill>
                <a:latin typeface="Pangram-Black"/>
                <a:ea typeface="Pangram-Black"/>
              </a:rPr>
              <a:t>Assemblée Générale .Layer</a:t>
            </a:r>
            <a:endParaRPr b="0" lang="fr-CA" sz="80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952560" y="2590920"/>
            <a:ext cx="11099160" cy="6285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444600" indent="-443880">
              <a:lnSpc>
                <a:spcPct val="100000"/>
              </a:lnSpc>
              <a:spcBef>
                <a:spcPts val="4201"/>
              </a:spcBef>
              <a:buClr>
                <a:srgbClr val="000000"/>
              </a:buClr>
              <a:buSzPct val="145000"/>
              <a:buFont typeface="Symbol"/>
              <a:buChar char=""/>
            </a:pPr>
            <a:r>
              <a:rPr b="0" lang="fr-CA" sz="3200" spc="-1" strike="noStrike">
                <a:solidFill>
                  <a:srgbClr val="000000"/>
                </a:solidFill>
                <a:latin typeface="Pangram-ExtraLight"/>
                <a:ea typeface="Pangram-ExtraLight"/>
              </a:rPr>
              <a:t>Mardi 5 mai 2020</a:t>
            </a:r>
            <a:endParaRPr b="0" lang="fr-CA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" descr="Image"/>
          <p:cNvPicPr/>
          <p:nvPr/>
        </p:nvPicPr>
        <p:blipFill>
          <a:blip r:embed="rId1">
            <a:alphaModFix amt="60000"/>
          </a:blip>
          <a:stretch/>
        </p:blipFill>
        <p:spPr>
          <a:xfrm>
            <a:off x="2953080" y="1644840"/>
            <a:ext cx="7097760" cy="6463440"/>
          </a:xfrm>
          <a:prstGeom prst="rect">
            <a:avLst/>
          </a:prstGeom>
          <a:ln w="12600"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1270080" y="3225960"/>
            <a:ext cx="10464120" cy="3301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fr-CA" sz="8000" spc="-1" strike="noStrike">
                <a:solidFill>
                  <a:srgbClr val="000000"/>
                </a:solidFill>
                <a:latin typeface="Pangram-Black"/>
                <a:ea typeface="Pangram-Black"/>
              </a:rPr>
              <a:t>5@7</a:t>
            </a:r>
            <a:endParaRPr b="0" lang="fr-CA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39200" y="9306720"/>
            <a:ext cx="1104480" cy="18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CA" sz="1200" spc="-1" strike="noStrike">
                <a:solidFill>
                  <a:srgbClr val="221f1f"/>
                </a:solidFill>
                <a:latin typeface="Pangram"/>
                <a:ea typeface="Pangram"/>
              </a:rPr>
              <a:t>© </a:t>
            </a:r>
            <a:r>
              <a:rPr b="0" lang="fr-CA" sz="1200" spc="-49" strike="noStrike">
                <a:solidFill>
                  <a:srgbClr val="221f1f"/>
                </a:solidFill>
                <a:latin typeface="Pangram"/>
                <a:ea typeface="Pangram"/>
              </a:rPr>
              <a:t>2019</a:t>
            </a:r>
            <a:r>
              <a:rPr b="0" lang="fr-CA" sz="1200" spc="-32" strike="noStrike">
                <a:solidFill>
                  <a:srgbClr val="221f1f"/>
                </a:solidFill>
                <a:latin typeface="Pangram"/>
                <a:ea typeface="Pangram"/>
              </a:rPr>
              <a:t> </a:t>
            </a:r>
            <a:r>
              <a:rPr b="0" lang="fr-CA" sz="1200" spc="-66" strike="noStrike">
                <a:solidFill>
                  <a:srgbClr val="221f1f"/>
                </a:solidFill>
                <a:latin typeface="Pangram"/>
                <a:ea typeface="Pangram"/>
              </a:rPr>
              <a:t>.Layer</a:t>
            </a:r>
            <a:endParaRPr b="0" lang="fr-CA" sz="1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817920" y="521640"/>
            <a:ext cx="3025080" cy="70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4200" spc="-480" strike="noStrike">
                <a:solidFill>
                  <a:srgbClr val="221f1f"/>
                </a:solidFill>
                <a:latin typeface="Pangram-Black"/>
                <a:ea typeface="Pangram-Black"/>
              </a:rPr>
              <a:t>Ordre du jour</a:t>
            </a:r>
            <a:endParaRPr b="0" lang="fr-CA" sz="42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817920" y="2658600"/>
            <a:ext cx="4899960" cy="385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86920" indent="-273600">
              <a:lnSpc>
                <a:spcPct val="1000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53" strike="noStrike">
                <a:solidFill>
                  <a:srgbClr val="323031"/>
                </a:solidFill>
                <a:latin typeface="Pangram-ExtraBold"/>
                <a:ea typeface="Pangram-ExtraBold"/>
              </a:rPr>
              <a:t>Retour sur .Layer</a:t>
            </a:r>
            <a:endParaRPr b="0" lang="fr-CA" sz="3000" spc="-1" strike="noStrike">
              <a:latin typeface="Arial"/>
            </a:endParaRPr>
          </a:p>
          <a:p>
            <a:pPr marL="286920" indent="-273600">
              <a:lnSpc>
                <a:spcPts val="36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1" strike="noStrike">
                <a:solidFill>
                  <a:srgbClr val="323031"/>
                </a:solidFill>
                <a:latin typeface="Pangram-ExtraBold"/>
                <a:ea typeface="Pangram-ExtraBold"/>
              </a:rPr>
              <a:t>Bilan financier</a:t>
            </a:r>
            <a:endParaRPr b="0" lang="fr-CA" sz="3000" spc="-1" strike="noStrike">
              <a:latin typeface="Arial"/>
            </a:endParaRPr>
          </a:p>
          <a:p>
            <a:pPr marL="286920" indent="-273600">
              <a:lnSpc>
                <a:spcPts val="36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05" strike="noStrike">
                <a:solidFill>
                  <a:srgbClr val="323031"/>
                </a:solidFill>
                <a:latin typeface="Pangram-ExtraBold"/>
                <a:ea typeface="Pangram-ExtraBold"/>
              </a:rPr>
              <a:t>Discussion sur les membres</a:t>
            </a:r>
            <a:endParaRPr b="0" lang="fr-CA" sz="3000" spc="-1" strike="noStrike">
              <a:latin typeface="Arial"/>
            </a:endParaRPr>
          </a:p>
          <a:p>
            <a:pPr marL="286920" indent="-273600">
              <a:lnSpc>
                <a:spcPts val="36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11" strike="noStrike">
                <a:solidFill>
                  <a:srgbClr val="323031"/>
                </a:solidFill>
                <a:latin typeface="Pangram-ExtraBold"/>
                <a:ea typeface="Pangram-ExtraBold"/>
              </a:rPr>
              <a:t>Comment s’impliquer?</a:t>
            </a:r>
            <a:endParaRPr b="0" lang="fr-CA" sz="3000" spc="-1" strike="noStrike">
              <a:latin typeface="Arial"/>
            </a:endParaRPr>
          </a:p>
          <a:p>
            <a:pPr marL="286920" indent="-273600">
              <a:lnSpc>
                <a:spcPts val="36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11" strike="noStrike">
                <a:solidFill>
                  <a:srgbClr val="323031"/>
                </a:solidFill>
                <a:latin typeface="Pangram-ExtraBold"/>
                <a:ea typeface="Pangram-ExtraBold"/>
              </a:rPr>
              <a:t>5@7</a:t>
            </a:r>
            <a:endParaRPr b="0" lang="fr-CA" sz="30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10746360" y="9290880"/>
            <a:ext cx="126360" cy="1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Image" descr="Image"/>
          <p:cNvPicPr/>
          <p:nvPr/>
        </p:nvPicPr>
        <p:blipFill>
          <a:blip r:embed="rId1"/>
          <a:stretch/>
        </p:blipFill>
        <p:spPr>
          <a:xfrm>
            <a:off x="7494480" y="1528200"/>
            <a:ext cx="4601880" cy="66967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39200" y="9306720"/>
            <a:ext cx="1104480" cy="18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CA" sz="1200" spc="-1" strike="noStrike">
                <a:solidFill>
                  <a:srgbClr val="221f1f"/>
                </a:solidFill>
                <a:latin typeface="Pangram"/>
                <a:ea typeface="Pangram"/>
              </a:rPr>
              <a:t>© </a:t>
            </a:r>
            <a:r>
              <a:rPr b="0" lang="fr-CA" sz="1200" spc="-49" strike="noStrike">
                <a:solidFill>
                  <a:srgbClr val="221f1f"/>
                </a:solidFill>
                <a:latin typeface="Pangram"/>
                <a:ea typeface="Pangram"/>
              </a:rPr>
              <a:t>2019</a:t>
            </a:r>
            <a:r>
              <a:rPr b="0" lang="fr-CA" sz="1200" spc="-32" strike="noStrike">
                <a:solidFill>
                  <a:srgbClr val="221f1f"/>
                </a:solidFill>
                <a:latin typeface="Pangram"/>
                <a:ea typeface="Pangram"/>
              </a:rPr>
              <a:t> </a:t>
            </a:r>
            <a:r>
              <a:rPr b="0" lang="fr-CA" sz="1200" spc="-66" strike="noStrike">
                <a:solidFill>
                  <a:srgbClr val="221f1f"/>
                </a:solidFill>
                <a:latin typeface="Pangram"/>
                <a:ea typeface="Pangram"/>
              </a:rPr>
              <a:t>.Layer</a:t>
            </a:r>
            <a:endParaRPr b="0" lang="fr-CA" sz="12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817920" y="521640"/>
            <a:ext cx="3272760" cy="129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4601"/>
              </a:lnSpc>
              <a:spcBef>
                <a:spcPts val="700"/>
              </a:spcBef>
            </a:pPr>
            <a:r>
              <a:rPr b="1" lang="fr-CA" sz="4200" spc="-361" strike="noStrike">
                <a:solidFill>
                  <a:srgbClr val="221f1f"/>
                </a:solidFill>
                <a:latin typeface="Pangram-Black"/>
                <a:ea typeface="Pangram-Black"/>
              </a:rPr>
              <a:t>Meet, Learn  </a:t>
            </a:r>
            <a:r>
              <a:rPr b="1" lang="fr-CA" sz="4200" spc="-242" strike="noStrike">
                <a:solidFill>
                  <a:srgbClr val="221f1f"/>
                </a:solidFill>
                <a:latin typeface="Pangram-Black"/>
                <a:ea typeface="Pangram-Black"/>
              </a:rPr>
              <a:t>and</a:t>
            </a:r>
            <a:r>
              <a:rPr b="1" lang="fr-CA" sz="4200" spc="-1" strike="noStrike">
                <a:solidFill>
                  <a:srgbClr val="221f1f"/>
                </a:solidFill>
                <a:latin typeface="Pangram-Black"/>
                <a:ea typeface="Pangram-Black"/>
              </a:rPr>
              <a:t> </a:t>
            </a:r>
            <a:r>
              <a:rPr b="1" lang="fr-CA" sz="4200" spc="-361" strike="noStrike">
                <a:solidFill>
                  <a:srgbClr val="221f1f"/>
                </a:solidFill>
                <a:latin typeface="Pangram-Black"/>
                <a:ea typeface="Pangram-Black"/>
              </a:rPr>
              <a:t>Share</a:t>
            </a:r>
            <a:endParaRPr b="0" lang="fr-CA" sz="42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817920" y="3061800"/>
            <a:ext cx="5310360" cy="420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86920" indent="-273600">
              <a:lnSpc>
                <a:spcPts val="3600"/>
              </a:lnSpc>
              <a:spcBef>
                <a:spcPts val="201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16" strike="noStrike">
                <a:solidFill>
                  <a:srgbClr val="323031"/>
                </a:solidFill>
                <a:latin typeface="Pangram-ExtraBold"/>
                <a:ea typeface="Pangram-ExtraBold"/>
              </a:rPr>
              <a:t>Faciliter </a:t>
            </a:r>
            <a:r>
              <a:rPr b="0" lang="fr-CA" sz="3000" spc="-120" strike="noStrike">
                <a:solidFill>
                  <a:srgbClr val="323031"/>
                </a:solidFill>
                <a:latin typeface="Pangram-ExtraBold"/>
                <a:ea typeface="Pangram-ExtraBold"/>
              </a:rPr>
              <a:t>la </a:t>
            </a:r>
            <a:r>
              <a:rPr b="0" lang="fr-CA" sz="3000" spc="-245" strike="noStrike">
                <a:solidFill>
                  <a:srgbClr val="323031"/>
                </a:solidFill>
                <a:latin typeface="Pangram-ExtraBold"/>
                <a:ea typeface="Pangram-ExtraBold"/>
              </a:rPr>
              <a:t>rencontre  </a:t>
            </a:r>
            <a:r>
              <a:rPr b="0" lang="fr-CA" sz="3000" spc="-253" strike="noStrike">
                <a:solidFill>
                  <a:srgbClr val="323031"/>
                </a:solidFill>
                <a:latin typeface="Pangram-ExtraBold"/>
                <a:ea typeface="Pangram-ExtraBold"/>
              </a:rPr>
              <a:t>d’adeptes </a:t>
            </a:r>
            <a:r>
              <a:rPr b="0" lang="fr-CA" sz="3000" spc="-92" strike="noStrike">
                <a:solidFill>
                  <a:srgbClr val="323031"/>
                </a:solidFill>
                <a:latin typeface="Pangram-ExtraBold"/>
                <a:ea typeface="Pangram-ExtraBold"/>
              </a:rPr>
              <a:t>du </a:t>
            </a:r>
            <a:r>
              <a:rPr b="0" lang="fr-CA" sz="3000" spc="-253" strike="noStrike">
                <a:solidFill>
                  <a:srgbClr val="323031"/>
                </a:solidFill>
                <a:latin typeface="Pangram-ExtraBold"/>
                <a:ea typeface="Pangram-ExtraBold"/>
              </a:rPr>
              <a:t>ML/data  </a:t>
            </a:r>
            <a:r>
              <a:rPr b="0" lang="fr-CA" sz="3000" spc="-236" strike="noStrike">
                <a:solidFill>
                  <a:srgbClr val="323031"/>
                </a:solidFill>
                <a:latin typeface="Pangram-ExtraBold"/>
                <a:ea typeface="Pangram-ExtraBold"/>
              </a:rPr>
              <a:t>science</a:t>
            </a:r>
            <a:endParaRPr b="0" lang="fr-CA" sz="3000" spc="-1" strike="noStrike">
              <a:latin typeface="Arial"/>
            </a:endParaRPr>
          </a:p>
          <a:p>
            <a:pPr marL="286920" indent="-273600">
              <a:lnSpc>
                <a:spcPts val="36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39" strike="noStrike">
                <a:solidFill>
                  <a:srgbClr val="323031"/>
                </a:solidFill>
                <a:latin typeface="Pangram-ExtraBold"/>
                <a:ea typeface="Pangram-ExtraBold"/>
              </a:rPr>
              <a:t>Encourager </a:t>
            </a:r>
            <a:r>
              <a:rPr b="0" lang="fr-CA" sz="3000" spc="-120" strike="noStrike">
                <a:solidFill>
                  <a:srgbClr val="323031"/>
                </a:solidFill>
                <a:latin typeface="Pangram-ExtraBold"/>
                <a:ea typeface="Pangram-ExtraBold"/>
              </a:rPr>
              <a:t>la </a:t>
            </a:r>
            <a:r>
              <a:rPr b="0" lang="fr-CA" sz="3000" spc="-245" strike="noStrike">
                <a:solidFill>
                  <a:srgbClr val="323031"/>
                </a:solidFill>
                <a:latin typeface="Pangram-ExtraBold"/>
                <a:ea typeface="Pangram-ExtraBold"/>
              </a:rPr>
              <a:t>formation  </a:t>
            </a:r>
            <a:r>
              <a:rPr b="0" lang="fr-CA" sz="3000" spc="-137" strike="noStrike">
                <a:solidFill>
                  <a:srgbClr val="323031"/>
                </a:solidFill>
                <a:latin typeface="Pangram-ExtraBold"/>
                <a:ea typeface="Pangram-ExtraBold"/>
              </a:rPr>
              <a:t>et </a:t>
            </a:r>
            <a:r>
              <a:rPr b="0" lang="fr-CA" sz="3000" spc="-120" strike="noStrike">
                <a:solidFill>
                  <a:srgbClr val="323031"/>
                </a:solidFill>
                <a:latin typeface="Pangram-ExtraBold"/>
                <a:ea typeface="Pangram-ExtraBold"/>
              </a:rPr>
              <a:t>le </a:t>
            </a:r>
            <a:r>
              <a:rPr b="0" lang="fr-CA" sz="3000" spc="-236" strike="noStrike">
                <a:solidFill>
                  <a:srgbClr val="323031"/>
                </a:solidFill>
                <a:latin typeface="Pangram-ExtraBold"/>
                <a:ea typeface="Pangram-ExtraBold"/>
              </a:rPr>
              <a:t>partage</a:t>
            </a:r>
            <a:r>
              <a:rPr b="0" lang="fr-CA" sz="3000" spc="-211" strike="noStrike">
                <a:solidFill>
                  <a:srgbClr val="323031"/>
                </a:solidFill>
                <a:latin typeface="Pangram-ExtraBold"/>
                <a:ea typeface="Pangram-ExtraBold"/>
              </a:rPr>
              <a:t> </a:t>
            </a:r>
            <a:r>
              <a:rPr b="0" lang="fr-CA" sz="3000" spc="-120" strike="noStrike">
                <a:solidFill>
                  <a:srgbClr val="323031"/>
                </a:solidFill>
                <a:latin typeface="Pangram-ExtraBold"/>
                <a:ea typeface="Pangram-ExtraBold"/>
              </a:rPr>
              <a:t>de</a:t>
            </a:r>
            <a:endParaRPr b="0" lang="fr-CA" sz="3000" spc="-1" strike="noStrike">
              <a:latin typeface="Arial"/>
            </a:endParaRPr>
          </a:p>
          <a:p>
            <a:pPr>
              <a:lnSpc>
                <a:spcPts val="3501"/>
              </a:lnSpc>
            </a:pPr>
            <a:r>
              <a:rPr b="0" lang="fr-CA" sz="3000" spc="-259" strike="noStrike">
                <a:solidFill>
                  <a:srgbClr val="323031"/>
                </a:solidFill>
                <a:latin typeface="Pangram-ExtraBold"/>
                <a:ea typeface="Pangram-ExtraBold"/>
              </a:rPr>
              <a:t>connaissances </a:t>
            </a:r>
            <a:r>
              <a:rPr b="0" lang="fr-CA" sz="3000" spc="-188" strike="noStrike">
                <a:solidFill>
                  <a:srgbClr val="323031"/>
                </a:solidFill>
                <a:latin typeface="Pangram-ExtraBold"/>
                <a:ea typeface="Pangram-ExtraBold"/>
              </a:rPr>
              <a:t>dans </a:t>
            </a:r>
            <a:r>
              <a:rPr b="0" lang="fr-CA" sz="3000" spc="-120" strike="noStrike">
                <a:solidFill>
                  <a:srgbClr val="323031"/>
                </a:solidFill>
                <a:latin typeface="Pangram-ExtraBold"/>
                <a:ea typeface="Pangram-ExtraBold"/>
              </a:rPr>
              <a:t>le</a:t>
            </a:r>
            <a:r>
              <a:rPr b="0" lang="fr-CA" sz="3000" spc="-43" strike="noStrike">
                <a:solidFill>
                  <a:srgbClr val="323031"/>
                </a:solidFill>
                <a:latin typeface="Pangram-ExtraBold"/>
                <a:ea typeface="Pangram-ExtraBold"/>
              </a:rPr>
              <a:t> </a:t>
            </a:r>
            <a:r>
              <a:rPr b="0" lang="fr-CA" sz="3000" spc="-86" strike="noStrike">
                <a:solidFill>
                  <a:srgbClr val="323031"/>
                </a:solidFill>
                <a:latin typeface="Pangram-ExtraBold"/>
                <a:ea typeface="Pangram-ExtraBold"/>
              </a:rPr>
              <a:t>ML</a:t>
            </a:r>
            <a:endParaRPr b="0" lang="fr-CA" sz="3000" spc="-1" strike="noStrike">
              <a:latin typeface="Arial"/>
            </a:endParaRPr>
          </a:p>
          <a:p>
            <a:pPr marL="286920" indent="-273600">
              <a:lnSpc>
                <a:spcPts val="36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168" strike="noStrike">
                <a:solidFill>
                  <a:srgbClr val="323031"/>
                </a:solidFill>
                <a:latin typeface="Pangram-ExtraBold"/>
                <a:ea typeface="Pangram-ExtraBold"/>
              </a:rPr>
              <a:t>Agir </a:t>
            </a:r>
            <a:r>
              <a:rPr b="0" lang="fr-CA" sz="3000" spc="-216" strike="noStrike">
                <a:solidFill>
                  <a:srgbClr val="323031"/>
                </a:solidFill>
                <a:latin typeface="Pangram-ExtraBold"/>
                <a:ea typeface="Pangram-ExtraBold"/>
              </a:rPr>
              <a:t>comme </a:t>
            </a:r>
            <a:r>
              <a:rPr b="0" lang="fr-CA" sz="3000" spc="-259" strike="noStrike">
                <a:solidFill>
                  <a:srgbClr val="323031"/>
                </a:solidFill>
                <a:latin typeface="Pangram-ExtraBold"/>
                <a:ea typeface="Pangram-ExtraBold"/>
              </a:rPr>
              <a:t>catalyseur </a:t>
            </a:r>
            <a:r>
              <a:rPr b="0" lang="fr-CA" sz="3000" spc="-211" strike="noStrike">
                <a:solidFill>
                  <a:srgbClr val="323031"/>
                </a:solidFill>
                <a:latin typeface="Pangram-ExtraBold"/>
                <a:ea typeface="Pangram-ExtraBold"/>
              </a:rPr>
              <a:t>au  </a:t>
            </a:r>
            <a:r>
              <a:rPr b="0" lang="fr-CA" sz="3000" spc="-236" strike="noStrike">
                <a:solidFill>
                  <a:srgbClr val="323031"/>
                </a:solidFill>
                <a:latin typeface="Pangram-ExtraBold"/>
                <a:ea typeface="Pangram-ExtraBold"/>
              </a:rPr>
              <a:t>démarrage </a:t>
            </a:r>
            <a:r>
              <a:rPr b="0" lang="fr-CA" sz="3000" spc="-120" strike="noStrike">
                <a:solidFill>
                  <a:srgbClr val="323031"/>
                </a:solidFill>
                <a:latin typeface="Pangram-ExtraBold"/>
                <a:ea typeface="Pangram-ExtraBold"/>
              </a:rPr>
              <a:t>de </a:t>
            </a:r>
            <a:r>
              <a:rPr b="0" lang="fr-CA" sz="3000" spc="-245" strike="noStrike">
                <a:solidFill>
                  <a:srgbClr val="323031"/>
                </a:solidFill>
                <a:latin typeface="Pangram-ExtraBold"/>
                <a:ea typeface="Pangram-ExtraBold"/>
              </a:rPr>
              <a:t>projets</a:t>
            </a:r>
            <a:r>
              <a:rPr b="0" lang="fr-CA" sz="3000" spc="-162" strike="noStrike">
                <a:solidFill>
                  <a:srgbClr val="323031"/>
                </a:solidFill>
                <a:latin typeface="Pangram-ExtraBold"/>
                <a:ea typeface="Pangram-ExtraBold"/>
              </a:rPr>
              <a:t> </a:t>
            </a:r>
            <a:r>
              <a:rPr b="0" lang="fr-CA" sz="3000" spc="-86" strike="noStrike">
                <a:solidFill>
                  <a:srgbClr val="323031"/>
                </a:solidFill>
                <a:latin typeface="Pangram-ExtraBold"/>
                <a:ea typeface="Pangram-ExtraBold"/>
              </a:rPr>
              <a:t>ML</a:t>
            </a:r>
            <a:endParaRPr b="0" lang="fr-CA" sz="30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10746360" y="9290880"/>
            <a:ext cx="126360" cy="1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Image Gallery" descr="Image Gallery"/>
          <p:cNvPicPr/>
          <p:nvPr/>
        </p:nvPicPr>
        <p:blipFill>
          <a:blip r:embed="rId1"/>
          <a:srcRect l="125" t="0" r="125" b="0"/>
          <a:stretch/>
        </p:blipFill>
        <p:spPr>
          <a:xfrm>
            <a:off x="8111160" y="4288320"/>
            <a:ext cx="3365640" cy="1466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39200" y="9306720"/>
            <a:ext cx="1104480" cy="18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CA" sz="1200" spc="-1" strike="noStrike">
                <a:solidFill>
                  <a:srgbClr val="221f1f"/>
                </a:solidFill>
                <a:latin typeface="Pangram"/>
                <a:ea typeface="Pangram"/>
              </a:rPr>
              <a:t>© </a:t>
            </a:r>
            <a:r>
              <a:rPr b="0" lang="fr-CA" sz="1200" spc="-49" strike="noStrike">
                <a:solidFill>
                  <a:srgbClr val="221f1f"/>
                </a:solidFill>
                <a:latin typeface="Pangram"/>
                <a:ea typeface="Pangram"/>
              </a:rPr>
              <a:t>2019</a:t>
            </a:r>
            <a:r>
              <a:rPr b="0" lang="fr-CA" sz="1200" spc="-32" strike="noStrike">
                <a:solidFill>
                  <a:srgbClr val="221f1f"/>
                </a:solidFill>
                <a:latin typeface="Pangram"/>
                <a:ea typeface="Pangram"/>
              </a:rPr>
              <a:t> </a:t>
            </a:r>
            <a:r>
              <a:rPr b="0" lang="fr-CA" sz="1200" spc="-66" strike="noStrike">
                <a:solidFill>
                  <a:srgbClr val="221f1f"/>
                </a:solidFill>
                <a:latin typeface="Pangram"/>
                <a:ea typeface="Pangram"/>
              </a:rPr>
              <a:t>.Layer</a:t>
            </a:r>
            <a:endParaRPr b="0" lang="fr-CA" sz="12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17920" y="521640"/>
            <a:ext cx="3455280" cy="70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4200" spc="-361" strike="noStrike">
                <a:solidFill>
                  <a:srgbClr val="221f1f"/>
                </a:solidFill>
                <a:latin typeface="Pangram-Black"/>
                <a:ea typeface="Pangram-Black"/>
              </a:rPr>
              <a:t>Orientations</a:t>
            </a:r>
            <a:endParaRPr b="0" lang="fr-CA" sz="42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10746360" y="9290880"/>
            <a:ext cx="126360" cy="1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4"/>
          <p:cNvSpPr/>
          <p:nvPr/>
        </p:nvSpPr>
        <p:spPr>
          <a:xfrm>
            <a:off x="2297520" y="3451320"/>
            <a:ext cx="8459640" cy="251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CA" sz="16200" spc="-1" strike="noStrike">
                <a:solidFill>
                  <a:srgbClr val="2bfbe1"/>
                </a:solidFill>
                <a:latin typeface="Pangram-ExtraLight"/>
                <a:ea typeface="Pangram-ExtraLight"/>
              </a:rPr>
              <a:t>1</a:t>
            </a:r>
            <a:r>
              <a:rPr b="0" lang="fr-CA" sz="16200" spc="-1" strike="noStrike">
                <a:solidFill>
                  <a:srgbClr val="2bfbe1"/>
                </a:solidFill>
                <a:latin typeface="Pangram-ExtraLight"/>
                <a:ea typeface="Pangram-ExtraLight"/>
              </a:rPr>
              <a:t>	</a:t>
            </a:r>
            <a:r>
              <a:rPr b="0" lang="fr-CA" sz="16200" spc="-1" strike="noStrike">
                <a:solidFill>
                  <a:srgbClr val="2bfbe1"/>
                </a:solidFill>
                <a:latin typeface="Pangram-ExtraLight"/>
                <a:ea typeface="Pangram-ExtraLight"/>
              </a:rPr>
              <a:t>2</a:t>
            </a:r>
            <a:r>
              <a:rPr b="0" lang="fr-CA" sz="16200" spc="-1" strike="noStrike">
                <a:solidFill>
                  <a:srgbClr val="2bfbe1"/>
                </a:solidFill>
                <a:latin typeface="Pangram-ExtraLight"/>
                <a:ea typeface="Pangram-ExtraLight"/>
              </a:rPr>
              <a:t>	</a:t>
            </a:r>
            <a:r>
              <a:rPr b="0" lang="fr-CA" sz="16200" spc="-1" strike="noStrike">
                <a:solidFill>
                  <a:srgbClr val="2bfbe1"/>
                </a:solidFill>
                <a:latin typeface="Pangram-ExtraLight"/>
                <a:ea typeface="Pangram-ExtraLight"/>
              </a:rPr>
              <a:t>3</a:t>
            </a:r>
            <a:endParaRPr b="0" lang="fr-CA" sz="162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2426040" y="4512960"/>
            <a:ext cx="81540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3000" spc="-296" strike="noStrike">
                <a:solidFill>
                  <a:srgbClr val="323031"/>
                </a:solidFill>
                <a:latin typeface="Pangram-ExtraBold"/>
                <a:ea typeface="Pangram-ExtraBold"/>
              </a:rPr>
              <a:t>Blog</a:t>
            </a:r>
            <a:endParaRPr b="0" lang="fr-CA" sz="300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5833800" y="4512960"/>
            <a:ext cx="135324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3000" spc="-239" strike="noStrike">
                <a:solidFill>
                  <a:srgbClr val="323031"/>
                </a:solidFill>
                <a:latin typeface="Pangram-ExtraBold"/>
                <a:ea typeface="Pangram-ExtraBold"/>
              </a:rPr>
              <a:t>Projets</a:t>
            </a:r>
            <a:endParaRPr b="0" lang="fr-CA" sz="3000" spc="-1" strike="noStrike">
              <a:latin typeface="Arial"/>
            </a:endParaRPr>
          </a:p>
        </p:txBody>
      </p:sp>
      <p:sp>
        <p:nvSpPr>
          <p:cNvPr id="172" name="CustomShape 7"/>
          <p:cNvSpPr/>
          <p:nvPr/>
        </p:nvSpPr>
        <p:spPr>
          <a:xfrm>
            <a:off x="8912880" y="4512960"/>
            <a:ext cx="233964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3000" spc="-270" strike="noStrike">
                <a:solidFill>
                  <a:srgbClr val="323031"/>
                </a:solidFill>
                <a:latin typeface="Pangram-ExtraBold"/>
                <a:ea typeface="Pangram-ExtraBold"/>
              </a:rPr>
              <a:t>É</a:t>
            </a:r>
            <a:r>
              <a:rPr b="1" lang="fr-CA" sz="3000" spc="-452" strike="noStrike">
                <a:solidFill>
                  <a:srgbClr val="323031"/>
                </a:solidFill>
                <a:latin typeface="Pangram-ExtraBold"/>
                <a:ea typeface="Pangram-ExtraBold"/>
              </a:rPr>
              <a:t>v</a:t>
            </a:r>
            <a:r>
              <a:rPr b="1" lang="fr-CA" sz="3000" spc="-276" strike="noStrike">
                <a:solidFill>
                  <a:srgbClr val="323031"/>
                </a:solidFill>
                <a:latin typeface="Pangram-ExtraBold"/>
                <a:ea typeface="Pangram-ExtraBold"/>
              </a:rPr>
              <a:t>é</a:t>
            </a:r>
            <a:r>
              <a:rPr b="1" lang="fr-CA" sz="3000" spc="-282" strike="noStrike">
                <a:solidFill>
                  <a:srgbClr val="323031"/>
                </a:solidFill>
                <a:latin typeface="Pangram-ExtraBold"/>
                <a:ea typeface="Pangram-ExtraBold"/>
              </a:rPr>
              <a:t>n</a:t>
            </a:r>
            <a:r>
              <a:rPr b="1" lang="fr-CA" sz="3000" spc="-276" strike="noStrike">
                <a:solidFill>
                  <a:srgbClr val="323031"/>
                </a:solidFill>
                <a:latin typeface="Pangram-ExtraBold"/>
                <a:ea typeface="Pangram-ExtraBold"/>
              </a:rPr>
              <a:t>e</a:t>
            </a:r>
            <a:r>
              <a:rPr b="1" lang="fr-CA" sz="3000" spc="-282" strike="noStrike">
                <a:solidFill>
                  <a:srgbClr val="323031"/>
                </a:solidFill>
                <a:latin typeface="Pangram-ExtraBold"/>
                <a:ea typeface="Pangram-ExtraBold"/>
              </a:rPr>
              <a:t>m</a:t>
            </a:r>
            <a:r>
              <a:rPr b="1" lang="fr-CA" sz="3000" spc="-276" strike="noStrike">
                <a:solidFill>
                  <a:srgbClr val="323031"/>
                </a:solidFill>
                <a:latin typeface="Pangram-ExtraBold"/>
                <a:ea typeface="Pangram-ExtraBold"/>
              </a:rPr>
              <a:t>e</a:t>
            </a:r>
            <a:r>
              <a:rPr b="1" lang="fr-CA" sz="3000" spc="-211" strike="noStrike">
                <a:solidFill>
                  <a:srgbClr val="323031"/>
                </a:solidFill>
                <a:latin typeface="Pangram-ExtraBold"/>
                <a:ea typeface="Pangram-ExtraBold"/>
              </a:rPr>
              <a:t>n</a:t>
            </a:r>
            <a:r>
              <a:rPr b="1" lang="fr-CA" sz="3000" spc="-296" strike="noStrike">
                <a:solidFill>
                  <a:srgbClr val="323031"/>
                </a:solidFill>
                <a:latin typeface="Pangram-ExtraBold"/>
                <a:ea typeface="Pangram-ExtraBold"/>
              </a:rPr>
              <a:t>t</a:t>
            </a:r>
            <a:r>
              <a:rPr b="1" lang="fr-CA" sz="3000" spc="-1" strike="noStrike">
                <a:solidFill>
                  <a:srgbClr val="323031"/>
                </a:solidFill>
                <a:latin typeface="Pangram-ExtraBold"/>
                <a:ea typeface="Pangram-ExtraBold"/>
              </a:rPr>
              <a:t>s</a:t>
            </a:r>
            <a:endParaRPr b="0" lang="fr-CA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39200" y="9306720"/>
            <a:ext cx="1104480" cy="18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CA" sz="1200" spc="-1" strike="noStrike">
                <a:solidFill>
                  <a:srgbClr val="221f1f"/>
                </a:solidFill>
                <a:latin typeface="Pangram"/>
                <a:ea typeface="Pangram"/>
              </a:rPr>
              <a:t>© </a:t>
            </a:r>
            <a:r>
              <a:rPr b="0" lang="fr-CA" sz="1200" spc="-49" strike="noStrike">
                <a:solidFill>
                  <a:srgbClr val="221f1f"/>
                </a:solidFill>
                <a:latin typeface="Pangram"/>
                <a:ea typeface="Pangram"/>
              </a:rPr>
              <a:t>2019</a:t>
            </a:r>
            <a:r>
              <a:rPr b="0" lang="fr-CA" sz="1200" spc="-32" strike="noStrike">
                <a:solidFill>
                  <a:srgbClr val="221f1f"/>
                </a:solidFill>
                <a:latin typeface="Pangram"/>
                <a:ea typeface="Pangram"/>
              </a:rPr>
              <a:t> </a:t>
            </a:r>
            <a:r>
              <a:rPr b="0" lang="fr-CA" sz="1200" spc="-66" strike="noStrike">
                <a:solidFill>
                  <a:srgbClr val="221f1f"/>
                </a:solidFill>
                <a:latin typeface="Pangram"/>
                <a:ea typeface="Pangram"/>
              </a:rPr>
              <a:t>.Layer</a:t>
            </a:r>
            <a:endParaRPr b="0" lang="fr-CA" sz="12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817920" y="521640"/>
            <a:ext cx="3455280" cy="70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4200" spc="-361" strike="noStrike">
                <a:solidFill>
                  <a:srgbClr val="221f1f"/>
                </a:solidFill>
                <a:latin typeface="Pangram-Black"/>
                <a:ea typeface="Pangram-Black"/>
              </a:rPr>
              <a:t>Charte OSBL</a:t>
            </a:r>
            <a:endParaRPr b="0" lang="fr-CA" sz="42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10746360" y="9290880"/>
            <a:ext cx="126360" cy="1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4"/>
          <p:cNvSpPr/>
          <p:nvPr/>
        </p:nvSpPr>
        <p:spPr>
          <a:xfrm>
            <a:off x="7937640" y="6629400"/>
            <a:ext cx="5057280" cy="602640"/>
          </a:xfrm>
          <a:prstGeom prst="rect">
            <a:avLst/>
          </a:prstGeom>
          <a:solidFill>
            <a:srgbClr val="ffe6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5"/>
          <p:cNvSpPr/>
          <p:nvPr/>
        </p:nvSpPr>
        <p:spPr>
          <a:xfrm>
            <a:off x="8378640" y="6791400"/>
            <a:ext cx="3895920" cy="27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1800" spc="-126" strike="noStrike" u="sng">
                <a:solidFill>
                  <a:srgbClr val="0000ff"/>
                </a:solidFill>
                <a:uFillTx/>
                <a:latin typeface="Pangram"/>
                <a:ea typeface="Pangram"/>
                <a:hlinkClick r:id="rId1"/>
              </a:rPr>
              <a:t>https://dot-layer.github.io/charte-osbl/</a:t>
            </a:r>
            <a:endParaRPr b="0" lang="fr-CA" sz="1800" spc="-1" strike="noStrike">
              <a:latin typeface="Arial"/>
            </a:endParaRPr>
          </a:p>
        </p:txBody>
      </p:sp>
      <p:pic>
        <p:nvPicPr>
          <p:cNvPr id="178" name="Image" descr="Image"/>
          <p:cNvPicPr/>
          <p:nvPr/>
        </p:nvPicPr>
        <p:blipFill>
          <a:blip r:embed="rId2"/>
          <a:stretch/>
        </p:blipFill>
        <p:spPr>
          <a:xfrm>
            <a:off x="1535400" y="1650960"/>
            <a:ext cx="10564920" cy="43473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8933400" y="6791400"/>
            <a:ext cx="3341160" cy="27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1800" spc="-126" strike="noStrike" u="sng">
                <a:solidFill>
                  <a:srgbClr val="0000ff"/>
                </a:solidFill>
                <a:uFillTx/>
                <a:latin typeface="Pangram"/>
                <a:ea typeface="Pangram"/>
                <a:hlinkClick r:id="rId1"/>
              </a:rPr>
              <a:t> 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632440" y="6895440"/>
            <a:ext cx="4426200" cy="602640"/>
          </a:xfrm>
          <a:prstGeom prst="rect">
            <a:avLst/>
          </a:prstGeom>
          <a:solidFill>
            <a:srgbClr val="ffe66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9001440" y="7085880"/>
            <a:ext cx="4045680" cy="27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1800" spc="-126" strike="noStrike" u="sng">
                <a:solidFill>
                  <a:srgbClr val="0000ff"/>
                </a:solidFill>
                <a:uFillTx/>
                <a:latin typeface="Pangram"/>
                <a:ea typeface="Pangram"/>
                <a:hlinkClick r:id="rId2"/>
              </a:rPr>
              <a:t>github.com/dot-layer/accounting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0683000" y="9290880"/>
            <a:ext cx="126360" cy="1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439200" y="9306720"/>
            <a:ext cx="1104480" cy="18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CA" sz="1200" spc="-1" strike="noStrike">
                <a:solidFill>
                  <a:srgbClr val="221f1f"/>
                </a:solidFill>
                <a:latin typeface="Pangram"/>
                <a:ea typeface="Pangram"/>
              </a:rPr>
              <a:t>© </a:t>
            </a:r>
            <a:r>
              <a:rPr b="0" lang="fr-CA" sz="1200" spc="-49" strike="noStrike">
                <a:solidFill>
                  <a:srgbClr val="221f1f"/>
                </a:solidFill>
                <a:latin typeface="Pangram"/>
                <a:ea typeface="Pangram"/>
              </a:rPr>
              <a:t>2019</a:t>
            </a:r>
            <a:r>
              <a:rPr b="0" lang="fr-CA" sz="1200" spc="-32" strike="noStrike">
                <a:solidFill>
                  <a:srgbClr val="221f1f"/>
                </a:solidFill>
                <a:latin typeface="Pangram"/>
                <a:ea typeface="Pangram"/>
              </a:rPr>
              <a:t> </a:t>
            </a:r>
            <a:r>
              <a:rPr b="0" lang="fr-CA" sz="1200" spc="-66" strike="noStrike">
                <a:solidFill>
                  <a:srgbClr val="221f1f"/>
                </a:solidFill>
                <a:latin typeface="Pangram"/>
                <a:ea typeface="Pangram"/>
              </a:rPr>
              <a:t>.Layer</a:t>
            </a:r>
            <a:endParaRPr b="0" lang="fr-CA" sz="12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817920" y="521640"/>
            <a:ext cx="3455280" cy="70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fr-CA" sz="3920" spc="-1" strike="noStrike">
                <a:solidFill>
                  <a:srgbClr val="000000"/>
                </a:solidFill>
                <a:latin typeface="Pangram-Black"/>
                <a:ea typeface="Pangram-Black"/>
              </a:rPr>
              <a:t>Bilan financier</a:t>
            </a:r>
            <a:endParaRPr b="0" lang="fr-CA" sz="39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8933400" y="6791400"/>
            <a:ext cx="3341160" cy="27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1800" spc="-126" strike="noStrike" u="sng">
                <a:solidFill>
                  <a:srgbClr val="0000ff"/>
                </a:solidFill>
                <a:uFillTx/>
                <a:latin typeface="Pangram"/>
                <a:ea typeface="Pangram"/>
                <a:hlinkClick r:id="rId1"/>
              </a:rPr>
              <a:t> 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0683000" y="9290880"/>
            <a:ext cx="126360" cy="1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"/>
          <p:cNvSpPr/>
          <p:nvPr/>
        </p:nvSpPr>
        <p:spPr>
          <a:xfrm>
            <a:off x="439200" y="9306720"/>
            <a:ext cx="1104480" cy="18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CA" sz="1200" spc="-1" strike="noStrike">
                <a:solidFill>
                  <a:srgbClr val="221f1f"/>
                </a:solidFill>
                <a:latin typeface="Pangram"/>
                <a:ea typeface="Pangram"/>
              </a:rPr>
              <a:t>© </a:t>
            </a:r>
            <a:r>
              <a:rPr b="0" lang="fr-CA" sz="1200" spc="-49" strike="noStrike">
                <a:solidFill>
                  <a:srgbClr val="221f1f"/>
                </a:solidFill>
                <a:latin typeface="Pangram"/>
                <a:ea typeface="Pangram"/>
              </a:rPr>
              <a:t>2019</a:t>
            </a:r>
            <a:r>
              <a:rPr b="0" lang="fr-CA" sz="1200" spc="-32" strike="noStrike">
                <a:solidFill>
                  <a:srgbClr val="221f1f"/>
                </a:solidFill>
                <a:latin typeface="Pangram"/>
                <a:ea typeface="Pangram"/>
              </a:rPr>
              <a:t> </a:t>
            </a:r>
            <a:r>
              <a:rPr b="0" lang="fr-CA" sz="1200" spc="-66" strike="noStrike">
                <a:solidFill>
                  <a:srgbClr val="221f1f"/>
                </a:solidFill>
                <a:latin typeface="Pangram"/>
                <a:ea typeface="Pangram"/>
              </a:rPr>
              <a:t>.Layer</a:t>
            </a:r>
            <a:endParaRPr b="0" lang="fr-CA" sz="12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817920" y="521640"/>
            <a:ext cx="7128000" cy="817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fr-CA" sz="4080" spc="-1" strike="noStrike">
                <a:solidFill>
                  <a:srgbClr val="000000"/>
                </a:solidFill>
                <a:latin typeface="Pangram-Black"/>
                <a:ea typeface="Pangram-Black"/>
              </a:rPr>
              <a:t>Discussion sur les membres</a:t>
            </a:r>
            <a:endParaRPr b="0" lang="fr-CA" sz="408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1152000" y="2448000"/>
            <a:ext cx="986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latin typeface="Arial"/>
              </a:rPr>
              <a:t>Frais annuel pour devenir membre de .Layer de 20$</a:t>
            </a:r>
            <a:endParaRPr b="0" lang="fr-C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8933400" y="6791400"/>
            <a:ext cx="3341160" cy="27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1800" spc="-126" strike="noStrike" u="sng">
                <a:solidFill>
                  <a:srgbClr val="0000ff"/>
                </a:solidFill>
                <a:uFillTx/>
                <a:latin typeface="Pangram"/>
                <a:ea typeface="Pangram"/>
                <a:hlinkClick r:id="rId1"/>
              </a:rPr>
              <a:t> 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0683000" y="9290880"/>
            <a:ext cx="126360" cy="1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439200" y="9306720"/>
            <a:ext cx="1104480" cy="18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CA" sz="1200" spc="-1" strike="noStrike">
                <a:solidFill>
                  <a:srgbClr val="221f1f"/>
                </a:solidFill>
                <a:latin typeface="Pangram"/>
                <a:ea typeface="Pangram"/>
              </a:rPr>
              <a:t>© </a:t>
            </a:r>
            <a:r>
              <a:rPr b="0" lang="fr-CA" sz="1200" spc="-49" strike="noStrike">
                <a:solidFill>
                  <a:srgbClr val="221f1f"/>
                </a:solidFill>
                <a:latin typeface="Pangram"/>
                <a:ea typeface="Pangram"/>
              </a:rPr>
              <a:t>2019</a:t>
            </a:r>
            <a:r>
              <a:rPr b="0" lang="fr-CA" sz="1200" spc="-32" strike="noStrike">
                <a:solidFill>
                  <a:srgbClr val="221f1f"/>
                </a:solidFill>
                <a:latin typeface="Pangram"/>
                <a:ea typeface="Pangram"/>
              </a:rPr>
              <a:t> </a:t>
            </a:r>
            <a:r>
              <a:rPr b="0" lang="fr-CA" sz="1200" spc="-66" strike="noStrike">
                <a:solidFill>
                  <a:srgbClr val="221f1f"/>
                </a:solidFill>
                <a:latin typeface="Pangram"/>
                <a:ea typeface="Pangram"/>
              </a:rPr>
              <a:t>.Layer</a:t>
            </a:r>
            <a:endParaRPr b="0" lang="fr-CA" sz="12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817920" y="521640"/>
            <a:ext cx="7128000" cy="817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fr-CA" sz="4080" spc="-1" strike="noStrike">
                <a:solidFill>
                  <a:srgbClr val="000000"/>
                </a:solidFill>
                <a:latin typeface="Pangram-Black"/>
                <a:ea typeface="Pangram-Black"/>
              </a:rPr>
              <a:t>Discussion sur les membres</a:t>
            </a:r>
            <a:endParaRPr b="0" lang="fr-CA" sz="408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1152000" y="2448000"/>
            <a:ext cx="986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fr-CA" sz="1800" spc="-1" strike="noStrike">
                <a:latin typeface="Arial"/>
              </a:rPr>
              <a:t>Frais annuel pour devenir membre de .Layer de 20$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1152000" y="3037680"/>
            <a:ext cx="7055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Why?</a:t>
            </a:r>
            <a:endParaRPr b="0" lang="fr-CA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Droit de vote en assemblée pour élection des administrateurs</a:t>
            </a:r>
            <a:endParaRPr b="0" lang="fr-CA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Supporter les frais annuels (enregistrement, frais bancaire ...)</a:t>
            </a:r>
            <a:endParaRPr b="0" lang="fr-CA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Être dans les premiers à pouvoir s’inscrire aux événements .Layer (chalet)</a:t>
            </a:r>
            <a:endParaRPr b="0" lang="fr-CA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fr-CA" sz="1800" spc="-1" strike="noStrike">
                <a:latin typeface="Arial"/>
              </a:rPr>
              <a:t>Bragger que tu supportes un OBNL en data science</a:t>
            </a:r>
            <a:endParaRPr b="0" lang="fr-C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8933400" y="6791400"/>
            <a:ext cx="3341160" cy="27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1" lang="fr-CA" sz="1800" spc="-126" strike="noStrike" u="sng">
                <a:solidFill>
                  <a:srgbClr val="0000ff"/>
                </a:solidFill>
                <a:uFillTx/>
                <a:latin typeface="Pangram"/>
                <a:ea typeface="Pangram"/>
                <a:hlinkClick r:id="rId1"/>
              </a:rPr>
              <a:t> 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10683000" y="9290880"/>
            <a:ext cx="126360" cy="1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439200" y="9306720"/>
            <a:ext cx="1104480" cy="18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9"/>
              </a:spcBef>
            </a:pPr>
            <a:r>
              <a:rPr b="0" lang="fr-CA" sz="1200" spc="-1" strike="noStrike">
                <a:solidFill>
                  <a:srgbClr val="221f1f"/>
                </a:solidFill>
                <a:latin typeface="Pangram"/>
                <a:ea typeface="Pangram"/>
              </a:rPr>
              <a:t>© </a:t>
            </a:r>
            <a:r>
              <a:rPr b="0" lang="fr-CA" sz="1200" spc="-49" strike="noStrike">
                <a:solidFill>
                  <a:srgbClr val="221f1f"/>
                </a:solidFill>
                <a:latin typeface="Pangram"/>
                <a:ea typeface="Pangram"/>
              </a:rPr>
              <a:t>2019</a:t>
            </a:r>
            <a:r>
              <a:rPr b="0" lang="fr-CA" sz="1200" spc="-32" strike="noStrike">
                <a:solidFill>
                  <a:srgbClr val="221f1f"/>
                </a:solidFill>
                <a:latin typeface="Pangram"/>
                <a:ea typeface="Pangram"/>
              </a:rPr>
              <a:t> </a:t>
            </a:r>
            <a:r>
              <a:rPr b="0" lang="fr-CA" sz="1200" spc="-66" strike="noStrike">
                <a:solidFill>
                  <a:srgbClr val="221f1f"/>
                </a:solidFill>
                <a:latin typeface="Pangram"/>
                <a:ea typeface="Pangram"/>
              </a:rPr>
              <a:t>.Layer</a:t>
            </a:r>
            <a:endParaRPr b="0" lang="fr-CA" sz="12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817920" y="521640"/>
            <a:ext cx="7128000" cy="817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fr-CA" sz="5120" spc="-1" strike="noStrike">
                <a:solidFill>
                  <a:srgbClr val="000000"/>
                </a:solidFill>
                <a:latin typeface="Pangram-Black"/>
                <a:ea typeface="Pangram-Black"/>
              </a:rPr>
              <a:t>Comment s’impliquer?</a:t>
            </a:r>
            <a:endParaRPr b="0" lang="fr-CA" sz="512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817920" y="2918520"/>
            <a:ext cx="5372640" cy="358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286920" indent="-273600">
              <a:lnSpc>
                <a:spcPts val="3600"/>
              </a:lnSpc>
              <a:spcBef>
                <a:spcPts val="201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36" strike="noStrike">
                <a:solidFill>
                  <a:srgbClr val="323031"/>
                </a:solidFill>
                <a:latin typeface="Pangram-ExtraBold"/>
                <a:ea typeface="Pangram-ExtraBold"/>
              </a:rPr>
              <a:t>Participer aux événements</a:t>
            </a:r>
            <a:endParaRPr b="0" lang="fr-CA" sz="3000" spc="-1" strike="noStrike">
              <a:latin typeface="Arial"/>
            </a:endParaRPr>
          </a:p>
          <a:p>
            <a:pPr marL="286920" indent="-273600">
              <a:lnSpc>
                <a:spcPts val="36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70" strike="noStrike">
                <a:solidFill>
                  <a:srgbClr val="323031"/>
                </a:solidFill>
                <a:latin typeface="Pangram-ExtraBold"/>
                <a:ea typeface="Pangram-ExtraBold"/>
              </a:rPr>
              <a:t>Proposer/participer à des projets</a:t>
            </a:r>
            <a:endParaRPr b="0" lang="fr-CA" sz="3000" spc="-1" strike="noStrike">
              <a:latin typeface="Arial"/>
            </a:endParaRPr>
          </a:p>
          <a:p>
            <a:pPr marL="286920" indent="-273600">
              <a:lnSpc>
                <a:spcPts val="36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70" strike="noStrike">
                <a:solidFill>
                  <a:srgbClr val="323031"/>
                </a:solidFill>
                <a:latin typeface="Pangram-ExtraBold"/>
                <a:ea typeface="Pangram-ExtraBold"/>
              </a:rPr>
              <a:t>Rédiger des articles sur le blog</a:t>
            </a:r>
            <a:endParaRPr b="0" lang="fr-CA" sz="3000" spc="-1" strike="noStrike">
              <a:latin typeface="Arial"/>
            </a:endParaRPr>
          </a:p>
          <a:p>
            <a:pPr marL="286920" indent="-273600">
              <a:lnSpc>
                <a:spcPts val="3600"/>
              </a:lnSpc>
              <a:spcBef>
                <a:spcPts val="2200"/>
              </a:spcBef>
              <a:buClr>
                <a:srgbClr val="323031"/>
              </a:buClr>
              <a:buFont typeface="Symbol"/>
              <a:buChar char=""/>
            </a:pPr>
            <a:r>
              <a:rPr b="0" lang="fr-CA" sz="3000" spc="-270" strike="noStrike">
                <a:solidFill>
                  <a:srgbClr val="323031"/>
                </a:solidFill>
                <a:latin typeface="Pangram-ExtraBold"/>
                <a:ea typeface="Pangram-ExtraBold"/>
              </a:rPr>
              <a:t>Proposer des idées où l’OSBL pourrait s’impliquer </a:t>
            </a:r>
            <a:endParaRPr b="0" lang="fr-CA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LibreOffice/6.3.5.2$Linux_X86_64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fr-CA</dc:language>
  <cp:lastModifiedBy/>
  <dcterms:modified xsi:type="dcterms:W3CDTF">2020-05-04T11:35:51Z</dcterms:modified>
  <cp:revision>3</cp:revision>
  <dc:subject/>
  <dc:title/>
</cp:coreProperties>
</file>